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6D52"/>
    <a:srgbClr val="867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399" autoAdjust="0"/>
    <p:restoredTop sz="94660"/>
  </p:normalViewPr>
  <p:slideViewPr>
    <p:cSldViewPr>
      <p:cViewPr varScale="1">
        <p:scale>
          <a:sx n="138" d="100"/>
          <a:sy n="138" d="100"/>
        </p:scale>
        <p:origin x="15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F9DF9-77A2-4AC7-A694-09448E266B45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8A5C8-00A3-4CAD-922A-3D444D239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flipH="1">
            <a:off x="4390415" y="2225039"/>
            <a:ext cx="1" cy="65531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372099" y="1569720"/>
            <a:ext cx="77091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85516" y="1203960"/>
            <a:ext cx="2209800" cy="73152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latin typeface="Humnst777 Lt BT" pitchFamily="34" charset="0"/>
              </a:rPr>
              <a:t>Julie Moore, P.E.</a:t>
            </a:r>
            <a:br>
              <a:rPr lang="en-US" sz="1400" b="1" dirty="0" smtClean="0">
                <a:latin typeface="Humnst777 Lt BT" pitchFamily="34" charset="0"/>
              </a:rPr>
            </a:br>
            <a:r>
              <a:rPr lang="en-US" sz="1200" dirty="0" smtClean="0">
                <a:latin typeface="Humnst777 Lt BT" pitchFamily="34" charset="0"/>
              </a:rPr>
              <a:t>Project Manager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09600" y="1310640"/>
            <a:ext cx="1905000" cy="54864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spcAft>
                <a:spcPts val="600"/>
              </a:spcAft>
            </a:pPr>
            <a:r>
              <a:rPr lang="en-US" sz="1200" b="1" dirty="0" smtClean="0">
                <a:latin typeface="Humnst777 Lt BT" pitchFamily="34" charset="0"/>
              </a:rPr>
              <a:t>Chris Stone</a:t>
            </a:r>
            <a:br>
              <a:rPr lang="en-US" sz="1200" b="1" dirty="0" smtClean="0">
                <a:latin typeface="Humnst777 Lt BT" pitchFamily="34" charset="0"/>
              </a:rPr>
            </a:br>
            <a:r>
              <a:rPr lang="en-US" sz="1200" dirty="0" smtClean="0">
                <a:latin typeface="Humnst777 Lt BT" pitchFamily="34" charset="0"/>
              </a:rPr>
              <a:t>Corporate oversight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096000" y="1325880"/>
            <a:ext cx="2819400" cy="548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spcAft>
                <a:spcPts val="600"/>
              </a:spcAft>
            </a:pPr>
            <a:r>
              <a:rPr lang="en-US" sz="1200" b="1" dirty="0" smtClean="0">
                <a:latin typeface="Humnst777 Lt BT" pitchFamily="34" charset="0"/>
              </a:rPr>
              <a:t>LCBP Technical Advisory Committee</a:t>
            </a:r>
          </a:p>
        </p:txBody>
      </p:sp>
      <p:cxnSp>
        <p:nvCxnSpPr>
          <p:cNvPr id="68" name="Straight Connector 67"/>
          <p:cNvCxnSpPr>
            <a:stCxn id="75" idx="3"/>
            <a:endCxn id="7" idx="1"/>
          </p:cNvCxnSpPr>
          <p:nvPr/>
        </p:nvCxnSpPr>
        <p:spPr>
          <a:xfrm flipV="1">
            <a:off x="2514600" y="1569720"/>
            <a:ext cx="770916" cy="152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7" idx="0"/>
          </p:cNvCxnSpPr>
          <p:nvPr/>
        </p:nvCxnSpPr>
        <p:spPr>
          <a:xfrm rot="5400000">
            <a:off x="4108476" y="922020"/>
            <a:ext cx="563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3408680" y="2544377"/>
            <a:ext cx="2011680" cy="4237423"/>
            <a:chOff x="2667000" y="2302226"/>
            <a:chExt cx="2011680" cy="1229618"/>
          </a:xfrm>
        </p:grpSpPr>
        <p:sp>
          <p:nvSpPr>
            <p:cNvPr id="10" name="Rectangle 9"/>
            <p:cNvSpPr/>
            <p:nvPr/>
          </p:nvSpPr>
          <p:spPr>
            <a:xfrm>
              <a:off x="2667000" y="2410583"/>
              <a:ext cx="2011680" cy="1121261"/>
            </a:xfrm>
            <a:prstGeom prst="rect">
              <a:avLst/>
            </a:prstGeom>
            <a:noFill/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91440" rtlCol="0" anchor="t" anchorCtr="0"/>
            <a:lstStyle/>
            <a:p>
              <a:pPr>
                <a:spcAft>
                  <a:spcPts val="600"/>
                </a:spcAft>
              </a:pPr>
              <a:endParaRPr lang="en-US" sz="1200" b="1" u="sng" dirty="0" smtClean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Julie Moore, P.E.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: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landowner outreach;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tile system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characterization; report preparation</a:t>
              </a: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Kent Henderson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:</a:t>
              </a:r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 landowner outreach</a:t>
              </a:r>
              <a:endParaRPr lang="en-US" sz="1200" b="1" u="sng" dirty="0" smtClean="0">
                <a:solidFill>
                  <a:schemeClr val="accent6">
                    <a:lumMod val="75000"/>
                  </a:schemeClr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Dave Braun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: monitoring station design and construction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oversight; report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preparation</a:t>
              </a: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Thomas Bryce</a:t>
              </a: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:</a:t>
              </a:r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 </a:t>
              </a:r>
              <a:r>
                <a:rPr lang="en-US" sz="1200" dirty="0" smtClean="0">
                  <a:solidFill>
                    <a:schemeClr val="accent6">
                      <a:lumMod val="75000"/>
                    </a:schemeClr>
                  </a:solidFill>
                  <a:latin typeface="Humnst777 Lt BT" pitchFamily="34" charset="0"/>
                </a:rPr>
                <a:t>sample collection</a:t>
              </a:r>
              <a:endParaRPr lang="en-US" sz="1200" b="1" u="sng" dirty="0" smtClean="0">
                <a:solidFill>
                  <a:schemeClr val="accent6">
                    <a:lumMod val="75000"/>
                  </a:schemeClr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Amy </a:t>
              </a: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Macrellis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: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 data management</a:t>
              </a: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Kim </a:t>
              </a: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Watson, RQAP-GLP: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primary data QAPP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preparation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67000" y="2302226"/>
              <a:ext cx="2011680" cy="17563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Humnst777 Lt BT" pitchFamily="34" charset="0"/>
                </a:rPr>
                <a:t>Monitoring and Assessment of Tile Drainage Systems</a:t>
              </a:r>
              <a:endParaRPr lang="en-US" sz="1200" b="1" dirty="0" smtClean="0">
                <a:solidFill>
                  <a:schemeClr val="bg1"/>
                </a:solidFill>
                <a:latin typeface="Humnst777 Lt BT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20683" y="2543682"/>
            <a:ext cx="2011680" cy="2790320"/>
            <a:chOff x="2835243" y="2202619"/>
            <a:chExt cx="2011680" cy="1051617"/>
          </a:xfrm>
        </p:grpSpPr>
        <p:sp>
          <p:nvSpPr>
            <p:cNvPr id="29" name="Rectangle 28"/>
            <p:cNvSpPr/>
            <p:nvPr/>
          </p:nvSpPr>
          <p:spPr>
            <a:xfrm>
              <a:off x="2835243" y="2205231"/>
              <a:ext cx="2011680" cy="1049005"/>
            </a:xfrm>
            <a:prstGeom prst="rect">
              <a:avLst/>
            </a:prstGeom>
            <a:noFill/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91440" rtlCol="0" anchor="t" anchorCtr="0"/>
            <a:lstStyle/>
            <a:p>
              <a:pPr>
                <a:spcAft>
                  <a:spcPts val="600"/>
                </a:spcAft>
              </a:pPr>
              <a:endParaRPr lang="en-US" sz="1200" b="1" u="sng" dirty="0" smtClean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endParaRPr lang="en-US" sz="1200" b="1" u="sng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endParaRPr lang="en-US" sz="1200" b="1" u="sng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Julie </a:t>
              </a: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Moore, P.E.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: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stakeholder involvement; report preparation</a:t>
              </a: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Dave </a:t>
              </a: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Braun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: data analysis</a:t>
              </a:r>
              <a:endParaRPr lang="en-US" sz="1200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Don Meals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: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JBW pollutant load estimation;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report preparation</a:t>
              </a:r>
              <a:endParaRPr lang="en-US" sz="1200" b="1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Mike Winchell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: loading extrapolation</a:t>
              </a:r>
              <a:endParaRPr lang="en-US" sz="1200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endParaRPr lang="en-US" sz="1000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endParaRPr lang="en-US" sz="1000" b="1" dirty="0" smtClean="0">
                <a:solidFill>
                  <a:schemeClr val="tx1"/>
                </a:solidFill>
                <a:latin typeface="Humnst777 Lt BT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835243" y="2202619"/>
              <a:ext cx="2011680" cy="27569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Humnst777 Lt BT" pitchFamily="34" charset="0"/>
                </a:rPr>
                <a:t>P Load Estimation of Tile Drainage Systems in the Jewett Brook Watershed</a:t>
              </a:r>
              <a:endParaRPr lang="en-US" sz="1200" b="1" dirty="0" smtClean="0">
                <a:solidFill>
                  <a:schemeClr val="bg1"/>
                </a:solidFill>
                <a:latin typeface="Humnst777 Lt BT" pitchFamily="34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056916" y="114300"/>
            <a:ext cx="2667000" cy="7315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Humnst777 Lt BT" pitchFamily="34" charset="0"/>
              </a:rPr>
              <a:t>Lake Champlain Basin Program</a:t>
            </a:r>
          </a:p>
          <a:p>
            <a:pPr algn="ctr"/>
            <a:r>
              <a:rPr lang="en-US" sz="1400" b="1" dirty="0">
                <a:latin typeface="Humnst777 Lt BT" pitchFamily="34" charset="0"/>
              </a:rPr>
              <a:t>Eric Howe </a:t>
            </a:r>
          </a:p>
          <a:p>
            <a:pPr algn="ctr">
              <a:spcAft>
                <a:spcPts val="600"/>
              </a:spcAft>
            </a:pPr>
            <a:r>
              <a:rPr lang="en-US" sz="1200" dirty="0">
                <a:latin typeface="Humnst777 Lt BT" pitchFamily="34" charset="0"/>
              </a:rPr>
              <a:t>Project Officer</a:t>
            </a:r>
          </a:p>
        </p:txBody>
      </p:sp>
      <p:cxnSp>
        <p:nvCxnSpPr>
          <p:cNvPr id="40" name="Elbow Connector 39"/>
          <p:cNvCxnSpPr>
            <a:stCxn id="7" idx="2"/>
            <a:endCxn id="31" idx="0"/>
          </p:cNvCxnSpPr>
          <p:nvPr/>
        </p:nvCxnSpPr>
        <p:spPr>
          <a:xfrm rot="5400000">
            <a:off x="2841176" y="999304"/>
            <a:ext cx="613064" cy="248541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7" idx="2"/>
            <a:endCxn id="32" idx="0"/>
          </p:cNvCxnSpPr>
          <p:nvPr/>
        </p:nvCxnSpPr>
        <p:spPr>
          <a:xfrm rot="16200000" flipH="1">
            <a:off x="5254368" y="1071527"/>
            <a:ext cx="608202" cy="233610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045236" y="2543682"/>
            <a:ext cx="2018235" cy="2485518"/>
            <a:chOff x="1045236" y="2543826"/>
            <a:chExt cx="2018235" cy="1853888"/>
          </a:xfrm>
        </p:grpSpPr>
        <p:sp>
          <p:nvSpPr>
            <p:cNvPr id="41" name="Rectangle 40"/>
            <p:cNvSpPr/>
            <p:nvPr/>
          </p:nvSpPr>
          <p:spPr>
            <a:xfrm>
              <a:off x="1045236" y="2544377"/>
              <a:ext cx="2011680" cy="1853337"/>
            </a:xfrm>
            <a:prstGeom prst="rect">
              <a:avLst/>
            </a:prstGeom>
            <a:noFill/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91440" rtlCol="0" anchor="t" anchorCtr="0"/>
            <a:lstStyle/>
            <a:p>
              <a:pPr>
                <a:spcAft>
                  <a:spcPts val="600"/>
                </a:spcAft>
              </a:pPr>
              <a:endParaRPr lang="en-US" sz="1200" b="1" u="sng" dirty="0" smtClean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endParaRPr lang="en-US" sz="1200" b="1" u="sng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Julie Moore, P.E.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: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report preparation</a:t>
              </a:r>
              <a:endParaRPr lang="en-US" sz="1200" b="1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Don Meals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: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 literature collection and </a:t>
              </a:r>
              <a:r>
                <a:rPr lang="en-US" sz="1200" dirty="0" smtClean="0">
                  <a:solidFill>
                    <a:srgbClr val="7030A0"/>
                  </a:solidFill>
                  <a:latin typeface="Humnst777 Lt BT" pitchFamily="34" charset="0"/>
                </a:rPr>
                <a:t>synthesis;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report preparation</a:t>
              </a:r>
              <a:endParaRPr lang="en-US" sz="1200" b="1" dirty="0">
                <a:solidFill>
                  <a:srgbClr val="7030A0"/>
                </a:solidFill>
                <a:latin typeface="Humnst777 Lt BT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sz="1200" b="1" u="sng" dirty="0" smtClean="0">
                  <a:solidFill>
                    <a:srgbClr val="7030A0"/>
                  </a:solidFill>
                  <a:latin typeface="Humnst777 Lt BT" pitchFamily="34" charset="0"/>
                </a:rPr>
                <a:t>Kim </a:t>
              </a:r>
              <a:r>
                <a:rPr lang="en-US" sz="1200" b="1" u="sng" dirty="0">
                  <a:solidFill>
                    <a:srgbClr val="7030A0"/>
                  </a:solidFill>
                  <a:latin typeface="Humnst777 Lt BT" pitchFamily="34" charset="0"/>
                </a:rPr>
                <a:t>Watson, RQAP-GLP:</a:t>
              </a:r>
              <a:r>
                <a:rPr lang="en-US" sz="1200" b="1" dirty="0">
                  <a:solidFill>
                    <a:srgbClr val="7030A0"/>
                  </a:solidFill>
                  <a:latin typeface="Humnst777 Lt BT" pitchFamily="34" charset="0"/>
                </a:rPr>
                <a:t> </a:t>
              </a:r>
              <a:r>
                <a:rPr lang="en-US" sz="1200" dirty="0">
                  <a:solidFill>
                    <a:srgbClr val="7030A0"/>
                  </a:solidFill>
                  <a:latin typeface="Humnst777 Lt BT" pitchFamily="34" charset="0"/>
                </a:rPr>
                <a:t>secondary data quality assurance project plan (QAPP) preparation</a:t>
              </a:r>
            </a:p>
            <a:p>
              <a:pPr>
                <a:spcAft>
                  <a:spcPts val="600"/>
                </a:spcAft>
              </a:pPr>
              <a:endParaRPr lang="en-US" sz="1000" b="1" dirty="0" smtClean="0">
                <a:solidFill>
                  <a:schemeClr val="tx1"/>
                </a:solidFill>
                <a:latin typeface="Humnst777 Lt BT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51791" y="2543826"/>
              <a:ext cx="2011680" cy="44331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Humnst777 Lt BT" pitchFamily="34" charset="0"/>
                </a:rPr>
                <a:t>Literature Review Examining Tile Drainage Systems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84518" y="5547856"/>
            <a:ext cx="2155164" cy="553998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chemeClr val="accent4">
                    <a:lumMod val="75000"/>
                  </a:schemeClr>
                </a:solidFill>
              </a:rPr>
              <a:t>Legend</a:t>
            </a:r>
          </a:p>
          <a:p>
            <a:pPr defTabSz="182880"/>
            <a:r>
              <a:rPr lang="en-US" sz="1000" b="1" dirty="0" smtClean="0">
                <a:solidFill>
                  <a:schemeClr val="accent4">
                    <a:lumMod val="75000"/>
                  </a:schemeClr>
                </a:solidFill>
              </a:rPr>
              <a:t>Stone Environmental			</a:t>
            </a:r>
          </a:p>
          <a:p>
            <a:pPr defTabSz="182880"/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</a:rPr>
              <a:t>Friends of Northern Lake Champlain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2075</TotalTime>
  <Words>159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Humnst777 Lt BT</vt:lpstr>
      <vt:lpstr>Office Theme</vt:lpstr>
      <vt:lpstr>PowerPoint Presentation</vt:lpstr>
    </vt:vector>
  </TitlesOfParts>
  <Company>Stone Environmental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Lesley Allen</dc:creator>
  <cp:lastModifiedBy>Julie Moore</cp:lastModifiedBy>
  <cp:revision>127</cp:revision>
  <cp:lastPrinted>2011-09-08T20:50:44Z</cp:lastPrinted>
  <dcterms:created xsi:type="dcterms:W3CDTF">2009-09-22T18:40:52Z</dcterms:created>
  <dcterms:modified xsi:type="dcterms:W3CDTF">2016-11-17T14:46:32Z</dcterms:modified>
</cp:coreProperties>
</file>